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80" r:id="rId4"/>
    <p:sldId id="281" r:id="rId5"/>
    <p:sldId id="282" r:id="rId6"/>
    <p:sldId id="256" r:id="rId7"/>
    <p:sldId id="259" r:id="rId8"/>
    <p:sldId id="283" r:id="rId9"/>
    <p:sldId id="260" r:id="rId10"/>
    <p:sldId id="284" r:id="rId11"/>
    <p:sldId id="261" r:id="rId12"/>
    <p:sldId id="285" r:id="rId13"/>
    <p:sldId id="272" r:id="rId14"/>
    <p:sldId id="273" r:id="rId15"/>
    <p:sldId id="263" r:id="rId16"/>
    <p:sldId id="266" r:id="rId17"/>
    <p:sldId id="264" r:id="rId18"/>
    <p:sldId id="265" r:id="rId19"/>
    <p:sldId id="286" r:id="rId20"/>
    <p:sldId id="290" r:id="rId21"/>
    <p:sldId id="267" r:id="rId22"/>
    <p:sldId id="268" r:id="rId23"/>
    <p:sldId id="274" r:id="rId24"/>
    <p:sldId id="269" r:id="rId25"/>
    <p:sldId id="291" r:id="rId26"/>
    <p:sldId id="270" r:id="rId27"/>
    <p:sldId id="278" r:id="rId28"/>
    <p:sldId id="279" r:id="rId29"/>
    <p:sldId id="275" r:id="rId30"/>
    <p:sldId id="276" r:id="rId31"/>
    <p:sldId id="277" r:id="rId32"/>
    <p:sldId id="288" r:id="rId33"/>
    <p:sldId id="289" r:id="rId34"/>
    <p:sldId id="292" r:id="rId35"/>
    <p:sldId id="293" r:id="rId36"/>
    <p:sldId id="294" r:id="rId37"/>
    <p:sldId id="295" r:id="rId38"/>
    <p:sldId id="296" r:id="rId39"/>
    <p:sldId id="297" r:id="rId40"/>
    <p:sldId id="27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0AA"/>
    <a:srgbClr val="BCC3B9"/>
    <a:srgbClr val="DFE0D8"/>
    <a:srgbClr val="CECDC8"/>
    <a:srgbClr val="C7C6C1"/>
    <a:srgbClr val="6E8BAE"/>
    <a:srgbClr val="5C5C5C"/>
    <a:srgbClr val="8EA084"/>
    <a:srgbClr val="AE7B30"/>
    <a:srgbClr val="BB7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3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54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93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46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80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2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8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1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96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8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167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5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17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6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3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9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1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56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3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95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28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44BEF-031D-4F42-819E-B36F14B5BA9E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06B2C-B18F-43DC-AED0-9A6CC9A7A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3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0CF6-53D9-469D-8E1D-6C2BDD1AB04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04357-268C-467C-B80B-0F422DCF7F1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5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" r="1724" b="4225"/>
          <a:stretch/>
        </p:blipFill>
        <p:spPr>
          <a:xfrm>
            <a:off x="0" y="-169008"/>
            <a:ext cx="12414974" cy="7027008"/>
          </a:xfrm>
          <a:prstGeom prst="rect">
            <a:avLst/>
          </a:prstGeom>
          <a:gradFill>
            <a:gsLst>
              <a:gs pos="89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7407" y="853440"/>
            <a:ext cx="9144000" cy="5715000"/>
          </a:xfrm>
          <a:effectLst>
            <a:outerShdw blurRad="50800" dist="50800" dir="5400000" algn="ctr" rotWithShape="0">
              <a:srgbClr val="CC0000"/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ЗОЛОТАЯ  КНИГА</a:t>
            </a:r>
            <a: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1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72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4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Санкт-Петербурга</a:t>
            </a:r>
            <a:endParaRPr lang="ru-RU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6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1" b="13106"/>
          <a:stretch/>
        </p:blipFill>
        <p:spPr>
          <a:xfrm>
            <a:off x="-87745" y="0"/>
            <a:ext cx="12279745" cy="68275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59" y="5151120"/>
            <a:ext cx="10469881" cy="13716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D47D0A"/>
                </a:solidFill>
                <a:latin typeface="+mn-lt"/>
              </a:rPr>
              <a:t>ОСВЯЩЕНИЕ ФОЛИАНТА</a:t>
            </a:r>
            <a:br>
              <a:rPr lang="ru-RU" sz="2400" b="1" dirty="0" smtClean="0">
                <a:solidFill>
                  <a:srgbClr val="D47D0A"/>
                </a:solidFill>
                <a:latin typeface="+mn-lt"/>
              </a:rPr>
            </a:br>
            <a:r>
              <a:rPr lang="ru-RU" sz="2400" b="1" dirty="0" smtClean="0">
                <a:solidFill>
                  <a:srgbClr val="D47D0A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B76C09"/>
                </a:solidFill>
                <a:latin typeface="+mn-lt"/>
              </a:rPr>
              <a:t>в Свято-Троицком соборе</a:t>
            </a:r>
            <a:br>
              <a:rPr lang="ru-RU" sz="2400" b="1" dirty="0" smtClean="0">
                <a:solidFill>
                  <a:srgbClr val="B76C09"/>
                </a:solidFill>
                <a:latin typeface="+mn-lt"/>
              </a:rPr>
            </a:br>
            <a:r>
              <a:rPr lang="ru-RU" sz="2400" b="1" dirty="0" smtClean="0">
                <a:solidFill>
                  <a:srgbClr val="B76C09"/>
                </a:solidFill>
                <a:latin typeface="+mn-lt"/>
              </a:rPr>
              <a:t>Александро-Невской Лавры</a:t>
            </a:r>
            <a:br>
              <a:rPr lang="ru-RU" sz="2400" b="1" dirty="0" smtClean="0">
                <a:solidFill>
                  <a:srgbClr val="B76C09"/>
                </a:solidFill>
                <a:latin typeface="+mn-lt"/>
              </a:rPr>
            </a:br>
            <a:r>
              <a:rPr lang="ru-RU" sz="2400" b="1" dirty="0" smtClean="0">
                <a:solidFill>
                  <a:srgbClr val="B76C09"/>
                </a:solidFill>
                <a:latin typeface="+mn-lt"/>
              </a:rPr>
              <a:t>с возложением на раку св. </a:t>
            </a:r>
            <a:r>
              <a:rPr lang="ru-RU" sz="2400" b="1" dirty="0" err="1">
                <a:solidFill>
                  <a:srgbClr val="B76C09"/>
                </a:solidFill>
                <a:latin typeface="+mn-lt"/>
              </a:rPr>
              <a:t>б</a:t>
            </a:r>
            <a:r>
              <a:rPr lang="ru-RU" sz="2400" b="1" dirty="0" err="1" smtClean="0">
                <a:solidFill>
                  <a:srgbClr val="B76C09"/>
                </a:solidFill>
                <a:latin typeface="+mn-lt"/>
              </a:rPr>
              <a:t>лгв</a:t>
            </a:r>
            <a:r>
              <a:rPr lang="ru-RU" sz="2400" b="1" dirty="0" smtClean="0">
                <a:solidFill>
                  <a:srgbClr val="B76C09"/>
                </a:solidFill>
                <a:latin typeface="+mn-lt"/>
              </a:rPr>
              <a:t>. кн. Александра Невского</a:t>
            </a:r>
            <a:endParaRPr lang="ru-RU" sz="2400" b="1" dirty="0">
              <a:solidFill>
                <a:srgbClr val="B76C09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76201" y="5288280"/>
            <a:ext cx="12115801" cy="156972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AA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" b="9147"/>
          <a:stretch/>
        </p:blipFill>
        <p:spPr>
          <a:xfrm>
            <a:off x="419723" y="1049313"/>
            <a:ext cx="11512446" cy="6009118"/>
          </a:xfrm>
          <a:effectLst>
            <a:softEdge rad="6350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1834" y="254834"/>
            <a:ext cx="6850166" cy="158895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Первую запись в Фолиант Золотой Книги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совершает ВЛАДИМИР 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Митрополит Санкт-Петербургский и Ладожский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r="16541"/>
          <a:stretch/>
        </p:blipFill>
        <p:spPr>
          <a:xfrm>
            <a:off x="284813" y="400649"/>
            <a:ext cx="5057021" cy="4298273"/>
          </a:xfrm>
          <a:prstGeom prst="rect">
            <a:avLst/>
          </a:prstGeom>
          <a:ln w="76200">
            <a:solidFill>
              <a:srgbClr val="DDD09F"/>
            </a:solidFill>
          </a:ln>
          <a:effectLst>
            <a:glow rad="228600">
              <a:srgbClr val="E9DFB9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99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C6C684"/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1795" b="2751"/>
          <a:stretch/>
        </p:blipFill>
        <p:spPr>
          <a:xfrm>
            <a:off x="5760720" y="194113"/>
            <a:ext cx="5212080" cy="6374327"/>
          </a:xfrm>
          <a:ln w="57150" cmpd="thinThick">
            <a:solidFill>
              <a:schemeClr val="tx2">
                <a:lumMod val="75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93520"/>
            <a:ext cx="3932237" cy="4375468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Художественное оформление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страницы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Фолианта,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посвящённой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Ксении Петербургской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и В.В. Андрееву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34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C6C684"/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1355" b="1916"/>
          <a:stretch/>
        </p:blipFill>
        <p:spPr>
          <a:xfrm>
            <a:off x="5989320" y="350520"/>
            <a:ext cx="4907280" cy="6126480"/>
          </a:xfrm>
          <a:ln w="57150" cmpd="thinThick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Пример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художественного оформления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 Памятной записи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в Фолианте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Золотой Книги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1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946C4E"/>
            </a:gs>
            <a:gs pos="62000">
              <a:schemeClr val="accent4">
                <a:lumMod val="40000"/>
                <a:lumOff val="60000"/>
              </a:schemeClr>
            </a:gs>
            <a:gs pos="97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5428" y="1356360"/>
            <a:ext cx="3932237" cy="4512628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Торжественный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внос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ФОЛИАНТА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 Книги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проведения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праздничных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235990"/>
            <a:ext cx="7191375" cy="6426402"/>
          </a:xfrm>
          <a:ln w="57150">
            <a:solidFill>
              <a:srgbClr val="9E0000"/>
            </a:solidFill>
          </a:ln>
        </p:spPr>
      </p:pic>
    </p:spTree>
    <p:extLst>
      <p:ext uri="{BB962C8B-B14F-4D97-AF65-F5344CB8AC3E}">
        <p14:creationId xmlns:p14="http://schemas.microsoft.com/office/powerpoint/2010/main" val="481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1"/>
            <a:ext cx="10287002" cy="6858000"/>
          </a:xfrm>
          <a:ln w="571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126" y="1596788"/>
            <a:ext cx="1637731" cy="4408226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Смольный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Собор.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15-летие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Золотой Книги.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2005 год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282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8F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3"/>
          <a:stretch/>
        </p:blipFill>
        <p:spPr>
          <a:xfrm>
            <a:off x="3032759" y="0"/>
            <a:ext cx="9159241" cy="6858000"/>
          </a:xfrm>
          <a:ln w="571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99160"/>
            <a:ext cx="2910841" cy="556260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46576E"/>
                </a:solidFill>
              </a:rPr>
              <a:t>Воспитанники Хорового училища им. М.И. Глинки.</a:t>
            </a:r>
          </a:p>
          <a:p>
            <a:pPr algn="ctr">
              <a:lnSpc>
                <a:spcPct val="120000"/>
              </a:lnSpc>
            </a:pPr>
            <a:endParaRPr lang="ru-RU" sz="2400" b="1" dirty="0" smtClean="0">
              <a:solidFill>
                <a:srgbClr val="46576E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46576E"/>
                </a:solidFill>
              </a:rPr>
              <a:t>Церемония присвоения училищу звания Лауреата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46576E"/>
                </a:solidFill>
              </a:rPr>
              <a:t> Золотой Книги.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46576E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46576E"/>
                </a:solidFill>
              </a:rPr>
              <a:t>2006 год</a:t>
            </a:r>
            <a:endParaRPr lang="ru-RU" sz="2400" b="1" dirty="0">
              <a:solidFill>
                <a:srgbClr val="4657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97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4974"/>
          <a:stretch/>
        </p:blipFill>
        <p:spPr>
          <a:xfrm>
            <a:off x="0" y="0"/>
            <a:ext cx="9067800" cy="6858000"/>
          </a:xfr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89720" y="1021080"/>
            <a:ext cx="2788920" cy="4847908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Владислав ЧЕРНУШЕНКО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производит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в Фолиант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Золотой Книги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свою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Памятную запись.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</a:rPr>
              <a:t>2009 год</a:t>
            </a:r>
          </a:p>
        </p:txBody>
      </p:sp>
    </p:spTree>
    <p:extLst>
      <p:ext uri="{BB962C8B-B14F-4D97-AF65-F5344CB8AC3E}">
        <p14:creationId xmlns:p14="http://schemas.microsoft.com/office/powerpoint/2010/main" val="9834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" y="218551"/>
            <a:ext cx="6330492" cy="1121929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год.   Посёлок Вырица.   Рождество.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 иконы Казанской Божией Матери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8634"/>
          <a:stretch/>
        </p:blipFill>
        <p:spPr>
          <a:xfrm>
            <a:off x="6339840" y="35696"/>
            <a:ext cx="5852161" cy="68223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3335"/>
            <a:ext cx="7284720" cy="4843564"/>
          </a:xfrm>
          <a:ln w="57150">
            <a:solidFill>
              <a:schemeClr val="bg2">
                <a:lumMod val="75000"/>
              </a:schemeClr>
            </a:solidFill>
          </a:ln>
          <a:effectLst>
            <a:glow rad="406400">
              <a:schemeClr val="accent3">
                <a:lumMod val="40000"/>
                <a:lumOff val="60000"/>
                <a:alpha val="55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287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556" r="12622"/>
          <a:stretch/>
        </p:blipFill>
        <p:spPr>
          <a:xfrm>
            <a:off x="5039035" y="1"/>
            <a:ext cx="7152965" cy="67208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499474"/>
            <a:ext cx="6172200" cy="4099446"/>
          </a:xfrm>
          <a:ln w="76200">
            <a:solidFill>
              <a:schemeClr val="accent4">
                <a:lumMod val="20000"/>
                <a:lumOff val="80000"/>
              </a:schemeClr>
            </a:solidFill>
          </a:ln>
          <a:effectLst>
            <a:glow rad="622300">
              <a:schemeClr val="accent4">
                <a:lumMod val="20000"/>
                <a:lumOff val="80000"/>
                <a:alpha val="52000"/>
              </a:scheme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9560" y="243840"/>
            <a:ext cx="4937760" cy="18897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 smtClean="0">
                <a:solidFill>
                  <a:srgbClr val="CB50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Церемония, посвящённая</a:t>
            </a:r>
          </a:p>
          <a:p>
            <a:pPr algn="ctr"/>
            <a:r>
              <a:rPr lang="ru-RU" sz="2400" b="1" dirty="0" smtClean="0">
                <a:solidFill>
                  <a:srgbClr val="CB50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Ксении Петербургской.</a:t>
            </a:r>
          </a:p>
          <a:p>
            <a:pPr algn="ctr"/>
            <a:r>
              <a:rPr lang="ru-RU" sz="2400" b="1" dirty="0" smtClean="0">
                <a:solidFill>
                  <a:srgbClr val="CB50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Фолиант Золотой Книги в часовне </a:t>
            </a:r>
          </a:p>
          <a:p>
            <a:pPr algn="ctr"/>
            <a:r>
              <a:rPr lang="ru-RU" sz="2400" b="1" dirty="0" smtClean="0">
                <a:solidFill>
                  <a:srgbClr val="CB50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надгробии блаженной Ксении.</a:t>
            </a:r>
          </a:p>
          <a:p>
            <a:pPr algn="ctr"/>
            <a:r>
              <a:rPr lang="ru-RU" sz="2400" b="1" dirty="0" smtClean="0">
                <a:solidFill>
                  <a:srgbClr val="CB50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523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5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7"/>
          <a:stretch/>
        </p:blipFill>
        <p:spPr>
          <a:xfrm>
            <a:off x="441650" y="1752145"/>
            <a:ext cx="11308702" cy="50366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54" y="296042"/>
            <a:ext cx="2371971" cy="2307354"/>
          </a:xfrm>
          <a:ln w="57150">
            <a:solidFill>
              <a:srgbClr val="D1370D"/>
            </a:solidFill>
          </a:ln>
          <a:effectLst>
            <a:glow rad="177800">
              <a:srgbClr val="CCCC00">
                <a:alpha val="61961"/>
              </a:srgbClr>
            </a:glow>
            <a:outerShdw blurRad="63500" dist="12700" dir="5400000" sx="102000" sy="102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84149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8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4"/>
          <a:stretch/>
        </p:blipFill>
        <p:spPr>
          <a:xfrm>
            <a:off x="2538515" y="0"/>
            <a:ext cx="9653485" cy="6858000"/>
          </a:xfrm>
          <a:ln w="57150">
            <a:solidFill>
              <a:schemeClr val="bg1">
                <a:lumMod val="50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640" y="533400"/>
            <a:ext cx="2255520" cy="601980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90000"/>
                </a:solidFill>
              </a:rPr>
              <a:t>Гимназия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90000"/>
                </a:solidFill>
              </a:rPr>
              <a:t>№ 209.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99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90000"/>
                </a:solidFill>
              </a:rPr>
              <a:t>Торжество,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90000"/>
                </a:solidFill>
              </a:rPr>
              <a:t>посвящённое занесению имени Императора Павла </a:t>
            </a:r>
            <a:r>
              <a:rPr lang="en-US" sz="2400" b="1" dirty="0" smtClean="0">
                <a:solidFill>
                  <a:srgbClr val="990000"/>
                </a:solidFill>
              </a:rPr>
              <a:t>I</a:t>
            </a:r>
            <a:endParaRPr lang="ru-RU" sz="2400" b="1" dirty="0" smtClean="0">
              <a:solidFill>
                <a:srgbClr val="99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990000"/>
                </a:solidFill>
              </a:rPr>
              <a:t>в</a:t>
            </a:r>
            <a:r>
              <a:rPr lang="ru-RU" sz="2400" b="1" dirty="0" smtClean="0">
                <a:solidFill>
                  <a:srgbClr val="990000"/>
                </a:solidFill>
              </a:rPr>
              <a:t> Золотую Книгу.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99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90000"/>
                </a:solidFill>
              </a:rPr>
              <a:t>2012 год</a:t>
            </a:r>
            <a:endParaRPr lang="ru-RU" sz="24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B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b="5555"/>
          <a:stretch/>
        </p:blipFill>
        <p:spPr>
          <a:xfrm>
            <a:off x="2229991" y="0"/>
            <a:ext cx="9987727" cy="6858000"/>
          </a:xfrm>
          <a:ln w="57150">
            <a:solidFill>
              <a:schemeClr val="bg1">
                <a:lumMod val="50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27760"/>
            <a:ext cx="2118361" cy="474122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Калининград.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Занесение имени </a:t>
            </a:r>
            <a:r>
              <a:rPr lang="ru-RU" sz="2400" b="1" dirty="0" err="1" smtClean="0">
                <a:solidFill>
                  <a:srgbClr val="C00000"/>
                </a:solidFill>
              </a:rPr>
              <a:t>игумении</a:t>
            </a:r>
            <a:r>
              <a:rPr lang="ru-RU" sz="2400" b="1" dirty="0" smtClean="0">
                <a:solidFill>
                  <a:srgbClr val="C00000"/>
                </a:solidFill>
              </a:rPr>
              <a:t> Таисии Леушинской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в Золотую Книгу.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2012 год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04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7294" r="7740"/>
          <a:stretch/>
        </p:blipFill>
        <p:spPr>
          <a:xfrm>
            <a:off x="2313634" y="-1"/>
            <a:ext cx="9878366" cy="6877335"/>
          </a:xfrm>
          <a:ln w="38100">
            <a:solidFill>
              <a:srgbClr val="959789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68491"/>
            <a:ext cx="2313635" cy="5854888"/>
          </a:xfrm>
          <a:ln w="38100">
            <a:noFill/>
          </a:ln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Окружной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офицеров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ветераны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молодёжь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_________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Занесение имени 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дважды Героя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Советского Союза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КАРПОВА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Терентьевича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Золотую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Книгу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623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4"/>
          <a:stretch/>
        </p:blipFill>
        <p:spPr>
          <a:xfrm>
            <a:off x="2731474" y="0"/>
            <a:ext cx="9460526" cy="6858000"/>
          </a:xfrm>
          <a:ln w="57150">
            <a:solidFill>
              <a:schemeClr val="bg1">
                <a:lumMod val="95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680" y="381000"/>
            <a:ext cx="2514599" cy="632460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Главное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Адмиралтейство,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День ВМФ.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9E0000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Губернатор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Санкт-Петербурга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Г.С. Полтавченко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 расписывается под Памятной записью, посвящённой адмиралу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Г.А. </a:t>
            </a:r>
            <a:r>
              <a:rPr lang="ru-RU" sz="2400" b="1" dirty="0" err="1" smtClean="0">
                <a:solidFill>
                  <a:srgbClr val="9E0000"/>
                </a:solidFill>
              </a:rPr>
              <a:t>Спиридову</a:t>
            </a:r>
            <a:r>
              <a:rPr lang="ru-RU" sz="2400" b="1" dirty="0" smtClean="0">
                <a:solidFill>
                  <a:srgbClr val="9E0000"/>
                </a:solidFill>
              </a:rPr>
              <a:t>.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ru-RU" sz="2400" b="1" dirty="0" smtClean="0">
              <a:solidFill>
                <a:srgbClr val="9E0000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2013 год</a:t>
            </a:r>
            <a:endParaRPr lang="ru-RU" sz="2400" b="1" dirty="0">
              <a:solidFill>
                <a:srgbClr val="9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53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8" b="5745"/>
          <a:stretch/>
        </p:blipFill>
        <p:spPr>
          <a:xfrm>
            <a:off x="1478280" y="320040"/>
            <a:ext cx="9253696" cy="5516880"/>
          </a:xfrm>
          <a:ln w="76200">
            <a:solidFill>
              <a:schemeClr val="accent2"/>
            </a:solidFill>
          </a:ln>
          <a:effectLst>
            <a:glow rad="431800">
              <a:schemeClr val="accent2">
                <a:lumMod val="60000"/>
                <a:lumOff val="40000"/>
                <a:alpha val="43000"/>
              </a:scheme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5821680"/>
            <a:ext cx="10515599" cy="929640"/>
          </a:xfrm>
          <a:solidFill>
            <a:schemeClr val="tx2">
              <a:lumMod val="20000"/>
              <a:lumOff val="8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9E0000"/>
                </a:solidFill>
              </a:rPr>
              <a:t>2013 </a:t>
            </a:r>
            <a:r>
              <a:rPr lang="ru-RU" sz="2400" b="1" dirty="0" smtClean="0">
                <a:solidFill>
                  <a:srgbClr val="9E0000"/>
                </a:solidFill>
              </a:rPr>
              <a:t>год.   </a:t>
            </a:r>
            <a:r>
              <a:rPr lang="ru-RU" sz="2400" b="1" dirty="0">
                <a:solidFill>
                  <a:srgbClr val="9E0000"/>
                </a:solidFill>
              </a:rPr>
              <a:t>День </a:t>
            </a:r>
            <a:r>
              <a:rPr lang="ru-RU" sz="2400" b="1" dirty="0" smtClean="0">
                <a:solidFill>
                  <a:srgbClr val="9E0000"/>
                </a:solidFill>
              </a:rPr>
              <a:t>ВМФ.  Главное Адмиралтейство,</a:t>
            </a:r>
            <a:endParaRPr lang="ru-RU" sz="2400" b="1" dirty="0">
              <a:solidFill>
                <a:srgbClr val="9E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9E0000"/>
                </a:solidFill>
              </a:rPr>
              <a:t> Церемония, посвящённая адмиралу  Г.А</a:t>
            </a:r>
            <a:r>
              <a:rPr lang="ru-RU" sz="2400" b="1" dirty="0">
                <a:solidFill>
                  <a:srgbClr val="9E0000"/>
                </a:solidFill>
              </a:rPr>
              <a:t>. </a:t>
            </a:r>
            <a:r>
              <a:rPr lang="ru-RU" sz="2400" b="1" dirty="0" err="1" smtClean="0">
                <a:solidFill>
                  <a:srgbClr val="9E0000"/>
                </a:solidFill>
              </a:rPr>
              <a:t>Спиридову</a:t>
            </a:r>
            <a:endParaRPr lang="ru-RU" sz="2400" b="1" dirty="0">
              <a:solidFill>
                <a:srgbClr val="9E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07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93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641" y="365760"/>
            <a:ext cx="2423159" cy="615696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Тверь.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Глава Твери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А.Б. Корзин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ставит свою подпись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под Памятной записью, посвящённой вл. кн. Екатерине Павловне Романовой.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400" b="1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/>
              <a:t>2013 год</a:t>
            </a:r>
            <a:endParaRPr lang="ru-RU" sz="2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2697480" y="0"/>
            <a:ext cx="9494520" cy="6858000"/>
          </a:xfrm>
          <a:ln w="571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99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-12688" y="0"/>
            <a:ext cx="12392461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9080" y="137160"/>
            <a:ext cx="5303520" cy="16611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Памятная запись,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посвящённая Л.М. МАЦИЕВИЧУ. Производит  директор Гимназии № 61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Татьяна Александровна </a:t>
            </a:r>
            <a:r>
              <a:rPr lang="ru-RU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Казеева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5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100000">
              <a:srgbClr val="95978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2" y="76200"/>
            <a:ext cx="10143808" cy="5705891"/>
          </a:xfrm>
          <a:ln w="57150">
            <a:solidFill>
              <a:srgbClr val="9E0000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" y="5852160"/>
            <a:ext cx="11795760" cy="88392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</a:rPr>
              <a:t>07 </a:t>
            </a:r>
            <a:r>
              <a:rPr lang="ru-RU" sz="2400" b="1" dirty="0">
                <a:solidFill>
                  <a:srgbClr val="990000"/>
                </a:solidFill>
              </a:rPr>
              <a:t>октября 2014 года</a:t>
            </a:r>
            <a:r>
              <a:rPr lang="ru-RU" sz="2400" b="1" dirty="0" smtClean="0">
                <a:solidFill>
                  <a:srgbClr val="990000"/>
                </a:solidFill>
              </a:rPr>
              <a:t>, Красный зал Администрации Приморского района. </a:t>
            </a:r>
          </a:p>
          <a:p>
            <a:pPr algn="ctr"/>
            <a:r>
              <a:rPr lang="ru-RU" sz="2400" b="1" dirty="0" smtClean="0">
                <a:solidFill>
                  <a:srgbClr val="990000"/>
                </a:solidFill>
              </a:rPr>
              <a:t>Занесение </a:t>
            </a:r>
            <a:r>
              <a:rPr lang="ru-RU" sz="2400" b="1" dirty="0">
                <a:solidFill>
                  <a:srgbClr val="990000"/>
                </a:solidFill>
              </a:rPr>
              <a:t>имени </a:t>
            </a:r>
            <a:r>
              <a:rPr lang="ru-RU" sz="2400" b="1" dirty="0" smtClean="0">
                <a:solidFill>
                  <a:srgbClr val="990000"/>
                </a:solidFill>
              </a:rPr>
              <a:t> МАЦИЕВИЧА </a:t>
            </a:r>
            <a:r>
              <a:rPr lang="ru-RU" sz="2400" b="1" dirty="0">
                <a:solidFill>
                  <a:srgbClr val="990000"/>
                </a:solidFill>
              </a:rPr>
              <a:t>Льва </a:t>
            </a:r>
            <a:r>
              <a:rPr lang="ru-RU" sz="2400" b="1" dirty="0" err="1">
                <a:solidFill>
                  <a:srgbClr val="990000"/>
                </a:solidFill>
              </a:rPr>
              <a:t>Макаровича</a:t>
            </a:r>
            <a:r>
              <a:rPr lang="ru-RU" sz="2400" b="1" dirty="0">
                <a:solidFill>
                  <a:srgbClr val="990000"/>
                </a:solidFill>
              </a:rPr>
              <a:t> в Золотую </a:t>
            </a:r>
            <a:r>
              <a:rPr lang="ru-RU" sz="2400" b="1" dirty="0" smtClean="0">
                <a:solidFill>
                  <a:srgbClr val="990000"/>
                </a:solidFill>
              </a:rPr>
              <a:t>Книгу</a:t>
            </a:r>
            <a:endParaRPr lang="ru-RU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91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056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9E0000"/>
                </a:solidFill>
                <a:latin typeface="+mn-lt"/>
              </a:rPr>
              <a:t>ГЕРОИ  ПЕРВОЙ  МИРОВОЙ  (ВТОРОЙ ОТЕЧЕСТВЕННОЙ)  ВОЙНЫ</a:t>
            </a:r>
            <a:endParaRPr lang="ru-RU" sz="2400" b="1" dirty="0">
              <a:solidFill>
                <a:srgbClr val="9E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987425"/>
            <a:ext cx="10852468" cy="487362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/>
              <a:t>                    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Генерал 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ЮДЕНИЧ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Адмирал фон ЭССЕН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Николай Николаевич                                            Николай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Оттович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7" t="-1" r="10685" b="36517"/>
          <a:stretch/>
        </p:blipFill>
        <p:spPr>
          <a:xfrm>
            <a:off x="1665026" y="1822967"/>
            <a:ext cx="3811752" cy="3690506"/>
          </a:xfrm>
          <a:prstGeom prst="rect">
            <a:avLst/>
          </a:prstGeom>
          <a:ln w="38100" cmpd="thickThin">
            <a:solidFill>
              <a:srgbClr val="990000"/>
            </a:solidFill>
          </a:ln>
          <a:effectLst>
            <a:softEdge rad="12700"/>
          </a:effectLst>
        </p:spPr>
      </p:pic>
      <p:pic>
        <p:nvPicPr>
          <p:cNvPr id="6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89" y="1855038"/>
            <a:ext cx="3480644" cy="3684588"/>
          </a:xfrm>
          <a:prstGeom prst="rect">
            <a:avLst/>
          </a:prstGeom>
          <a:ln w="38100" cmpd="thickThin">
            <a:solidFill>
              <a:srgbClr val="9E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4688" r="5918" b="4820"/>
          <a:stretch/>
        </p:blipFill>
        <p:spPr>
          <a:xfrm>
            <a:off x="5181133" y="3402754"/>
            <a:ext cx="2611722" cy="3252867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14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39313"/>
            </a:gs>
            <a:gs pos="0">
              <a:schemeClr val="accent1">
                <a:lumMod val="45000"/>
                <a:lumOff val="5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1720" y="1"/>
            <a:ext cx="14687106" cy="50886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0X8A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10" y="76200"/>
            <a:ext cx="9189308" cy="5634037"/>
          </a:xfrm>
          <a:prstGeom prst="rect">
            <a:avLst/>
          </a:prstGeom>
          <a:noFill/>
          <a:ln w="57150">
            <a:solidFill>
              <a:srgbClr val="D393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4840" y="5227320"/>
            <a:ext cx="10896600" cy="16306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70-летие Великой Победы </a:t>
            </a:r>
          </a:p>
          <a:p>
            <a:pPr algn="ctr"/>
            <a:r>
              <a:rPr lang="ru-RU" sz="2400" b="1" dirty="0" smtClean="0">
                <a:solidFill>
                  <a:srgbClr val="253917"/>
                </a:solidFill>
              </a:rPr>
              <a:t>Военно-исторический музей </a:t>
            </a:r>
            <a:r>
              <a:rPr lang="ru-RU" sz="2400" b="1" dirty="0">
                <a:solidFill>
                  <a:srgbClr val="253917"/>
                </a:solidFill>
              </a:rPr>
              <a:t>артиллерии, </a:t>
            </a:r>
            <a:r>
              <a:rPr lang="ru-RU" sz="2400" b="1" dirty="0" smtClean="0">
                <a:solidFill>
                  <a:srgbClr val="253917"/>
                </a:solidFill>
              </a:rPr>
              <a:t>инженерных </a:t>
            </a:r>
            <a:r>
              <a:rPr lang="ru-RU" sz="2400" b="1" dirty="0">
                <a:solidFill>
                  <a:srgbClr val="253917"/>
                </a:solidFill>
              </a:rPr>
              <a:t>войск и войск </a:t>
            </a:r>
            <a:r>
              <a:rPr lang="ru-RU" sz="2400" b="1" dirty="0" smtClean="0">
                <a:solidFill>
                  <a:srgbClr val="253917"/>
                </a:solidFill>
              </a:rPr>
              <a:t>связи. </a:t>
            </a:r>
          </a:p>
          <a:p>
            <a:pPr algn="ctr"/>
            <a:r>
              <a:rPr lang="ru-RU" sz="2400" b="1" dirty="0" smtClean="0">
                <a:solidFill>
                  <a:srgbClr val="253917"/>
                </a:solidFill>
              </a:rPr>
              <a:t>Занесение </a:t>
            </a:r>
            <a:r>
              <a:rPr lang="ru-RU" sz="2400" b="1" dirty="0">
                <a:solidFill>
                  <a:srgbClr val="253917"/>
                </a:solidFill>
              </a:rPr>
              <a:t>имени генерала Пядусова Ивана Мироновича </a:t>
            </a:r>
            <a:r>
              <a:rPr lang="ru-RU" sz="2400" b="1" dirty="0" smtClean="0">
                <a:solidFill>
                  <a:srgbClr val="253917"/>
                </a:solidFill>
              </a:rPr>
              <a:t> в </a:t>
            </a:r>
            <a:r>
              <a:rPr lang="ru-RU" sz="2400" b="1" dirty="0">
                <a:solidFill>
                  <a:srgbClr val="253917"/>
                </a:solidFill>
              </a:rPr>
              <a:t>Золотую </a:t>
            </a:r>
            <a:r>
              <a:rPr lang="ru-RU" sz="2400" b="1" dirty="0" smtClean="0">
                <a:solidFill>
                  <a:srgbClr val="253917"/>
                </a:solidFill>
              </a:rPr>
              <a:t>Книгу</a:t>
            </a:r>
            <a:endParaRPr lang="ru-RU" dirty="0">
              <a:solidFill>
                <a:srgbClr val="253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8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3100"/>
          <a:stretch/>
        </p:blipFill>
        <p:spPr>
          <a:xfrm>
            <a:off x="1706867" y="188750"/>
            <a:ext cx="9849331" cy="6858000"/>
          </a:xfrm>
          <a:effectLst>
            <a:softEdge rad="3175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672" y="261202"/>
            <a:ext cx="4790941" cy="4906186"/>
          </a:xfrm>
        </p:spPr>
        <p:txBody>
          <a:bodyPr>
            <a:normAutofit lnSpcReduction="10000"/>
          </a:bodyPr>
          <a:lstStyle/>
          <a:p>
            <a:r>
              <a:rPr lang="ru-RU" sz="1800" dirty="0"/>
              <a:t> </a:t>
            </a:r>
          </a:p>
          <a:p>
            <a:pPr algn="ctr"/>
            <a:r>
              <a:rPr lang="ru-RU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ЗОЛОТАЯ КНИГА </a:t>
            </a:r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</a:t>
            </a:r>
          </a:p>
          <a:p>
            <a:pPr algn="ctr"/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своего </a:t>
            </a:r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рода летопись свершений и мен, </a:t>
            </a:r>
            <a:endParaRPr lang="ru-RU" sz="1800" dirty="0" smtClean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оставивших </a:t>
            </a:r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 в </a:t>
            </a:r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 Великого города,</a:t>
            </a:r>
            <a:endParaRPr lang="ru-RU" sz="1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 и мира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ЗОЛОТАЯ </a:t>
            </a:r>
            <a:r>
              <a:rPr lang="ru-RU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</a:t>
            </a:r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</a:t>
            </a:r>
          </a:p>
          <a:p>
            <a:pPr algn="ctr"/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продолжение </a:t>
            </a:r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традиций воздаяния </a:t>
            </a:r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славой</a:t>
            </a:r>
          </a:p>
          <a:p>
            <a:pPr algn="ctr"/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деяния и труды</a:t>
            </a:r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свершенные</a:t>
            </a:r>
          </a:p>
          <a:p>
            <a:pPr algn="ctr"/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совершаемые на благо людей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ЗОЛОТАЯ </a:t>
            </a:r>
            <a:r>
              <a:rPr lang="ru-RU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</a:t>
            </a:r>
            <a:r>
              <a:rPr lang="ru-RU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</a:t>
            </a:r>
          </a:p>
          <a:p>
            <a:pPr algn="ctr"/>
            <a:r>
              <a:rPr lang="ru-RU" sz="1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</a:t>
            </a:r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духовности, культуры и величия</a:t>
            </a:r>
          </a:p>
          <a:p>
            <a:pPr algn="ctr"/>
            <a:r>
              <a:rPr lang="ru-RU" sz="1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914" r="5661" b="5148"/>
          <a:stretch/>
        </p:blipFill>
        <p:spPr>
          <a:xfrm>
            <a:off x="7959145" y="605972"/>
            <a:ext cx="2923504" cy="3616706"/>
          </a:xfrm>
          <a:ln w="76200">
            <a:solidFill>
              <a:srgbClr val="DDD09F"/>
            </a:solidFill>
          </a:ln>
          <a:effectLst>
            <a:glow rad="101600">
              <a:srgbClr val="E0E0E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89655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39313"/>
            </a:gs>
            <a:gs pos="0">
              <a:schemeClr val="accent1">
                <a:lumMod val="45000"/>
                <a:lumOff val="5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r="2619"/>
          <a:stretch/>
        </p:blipFill>
        <p:spPr>
          <a:xfrm>
            <a:off x="2547477" y="121920"/>
            <a:ext cx="9537843" cy="6675121"/>
          </a:xfrm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487680"/>
            <a:ext cx="2346961" cy="609600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Беларусь,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г. Дубровно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___________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11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Занесение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имени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УСОВА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Андрея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Михайловича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Золотую Книгу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2015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633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1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2" y="375080"/>
            <a:ext cx="6327413" cy="4745560"/>
          </a:xfr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8756" b="10791"/>
          <a:stretch/>
        </p:blipFill>
        <p:spPr>
          <a:xfrm>
            <a:off x="6463941" y="1691640"/>
            <a:ext cx="5453739" cy="4906299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  <a:effectLst>
            <a:glow rad="431800">
              <a:srgbClr val="CAB07C">
                <a:alpha val="96000"/>
              </a:srgb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151120"/>
            <a:ext cx="6019800" cy="139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Занесение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имени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УСОВА Андрея Михайловича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 Золотую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Книгу Санкт-Петербурга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3941" y="192200"/>
            <a:ext cx="5301339" cy="1091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2015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год.  Беларусь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г.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Дубровно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498" b="5303"/>
          <a:stretch/>
        </p:blipFill>
        <p:spPr>
          <a:xfrm>
            <a:off x="1187351" y="213361"/>
            <a:ext cx="9868126" cy="5623560"/>
          </a:xfrm>
          <a:prstGeom prst="rect">
            <a:avLst/>
          </a:prstGeom>
          <a:ln w="76200">
            <a:solidFill>
              <a:srgbClr val="DE7242"/>
            </a:solidFill>
          </a:ln>
          <a:effectLst>
            <a:glow rad="342900">
              <a:srgbClr val="FBD637">
                <a:alpha val="53000"/>
              </a:srgb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040" y="5775961"/>
            <a:ext cx="11567160" cy="853440"/>
          </a:xfr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>
            <a:normAutofit fontScale="92500" lnSpcReduction="1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</a:rPr>
              <a:t>2015 </a:t>
            </a:r>
            <a:r>
              <a:rPr lang="ru-RU" sz="2400" b="1" dirty="0" smtClean="0">
                <a:solidFill>
                  <a:srgbClr val="C00000"/>
                </a:solidFill>
              </a:rPr>
              <a:t>год. 18 октября. Боровичи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Торжество, посвящённое Таисии Леушинской по программе  «Венок игумении Таисии»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4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1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26" y="242200"/>
            <a:ext cx="1799932" cy="24907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14527" b="3681"/>
          <a:stretch/>
        </p:blipFill>
        <p:spPr>
          <a:xfrm>
            <a:off x="3498943" y="460564"/>
            <a:ext cx="8388257" cy="54406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3354" r="42929"/>
          <a:stretch/>
        </p:blipFill>
        <p:spPr>
          <a:xfrm>
            <a:off x="408866" y="2383012"/>
            <a:ext cx="2624918" cy="3299862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glow rad="228600">
              <a:srgbClr val="CABCAA">
                <a:alpha val="99000"/>
              </a:srgbClr>
            </a:glow>
          </a:effectLst>
        </p:spPr>
      </p:pic>
      <p:sp>
        <p:nvSpPr>
          <p:cNvPr id="5" name="Текст 3"/>
          <p:cNvSpPr txBox="1">
            <a:spLocks/>
          </p:cNvSpPr>
          <p:nvPr/>
        </p:nvSpPr>
        <p:spPr>
          <a:xfrm>
            <a:off x="320040" y="5775961"/>
            <a:ext cx="11567160" cy="853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2015 год. 9 декабря. Череповец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Торжество, посвящённое Таисии Леушинской, по программе  «Венок игумении Таисии»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3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441960"/>
            <a:ext cx="4785360" cy="8229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600000"/>
                </a:solidFill>
                <a:latin typeface="+mn-lt"/>
              </a:rPr>
              <a:t>2015 г.  Михайловская военная артиллерийская академия</a:t>
            </a:r>
            <a:endParaRPr lang="ru-RU" sz="2400" dirty="0">
              <a:solidFill>
                <a:srgbClr val="600000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7334"/>
          <a:stretch/>
        </p:blipFill>
        <p:spPr>
          <a:xfrm>
            <a:off x="509596" y="1417320"/>
            <a:ext cx="11172807" cy="4663440"/>
          </a:xfrm>
          <a:prstGeom prst="rect">
            <a:avLst/>
          </a:prstGeom>
          <a:ln w="57150">
            <a:noFill/>
          </a:ln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60" y="228600"/>
            <a:ext cx="1725594" cy="235543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254000">
              <a:schemeClr val="bg2">
                <a:lumMod val="90000"/>
                <a:alpha val="79000"/>
              </a:schemeClr>
            </a:glow>
          </a:effectLst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121920" y="5943600"/>
            <a:ext cx="11932920" cy="853440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</a:rPr>
              <a:t>Торжество, посвящённое занесению имени маршала артиллерии В.М. Михалкина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</a:rPr>
              <a:t>в Золотую Книгу Санкт-Петербурга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r="10317"/>
          <a:stretch/>
        </p:blipFill>
        <p:spPr>
          <a:xfrm>
            <a:off x="1106943" y="259080"/>
            <a:ext cx="1859964" cy="232495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254000">
              <a:schemeClr val="bg2">
                <a:lumMod val="90000"/>
                <a:alpha val="9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74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A0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69280" y="238153"/>
            <a:ext cx="6150342" cy="46288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Гимназия № 209 «Павловская гимназия» 2 марта 2016 года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" t="4049" r="5500"/>
          <a:stretch/>
        </p:blipFill>
        <p:spPr>
          <a:xfrm>
            <a:off x="351712" y="2316480"/>
            <a:ext cx="4957045" cy="3553442"/>
          </a:xfrm>
          <a:prstGeom prst="rect">
            <a:avLst/>
          </a:prstGeom>
          <a:ln w="28575" cmpd="thinThick">
            <a:solidFill>
              <a:schemeClr val="accent4">
                <a:lumMod val="40000"/>
                <a:lumOff val="60000"/>
              </a:schemeClr>
            </a:solidFill>
          </a:ln>
          <a:effectLst>
            <a:glow rad="266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7413"/>
          <a:stretch/>
        </p:blipFill>
        <p:spPr>
          <a:xfrm>
            <a:off x="1692832" y="131473"/>
            <a:ext cx="2475304" cy="206555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6" t="4484"/>
          <a:stretch/>
        </p:blipFill>
        <p:spPr>
          <a:xfrm>
            <a:off x="5730240" y="975360"/>
            <a:ext cx="6028423" cy="4854823"/>
          </a:xfrm>
          <a:prstGeom prst="rect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  <a:effectLst>
            <a:glow rad="406400">
              <a:schemeClr val="accent2">
                <a:satMod val="175000"/>
                <a:alpha val="42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991842"/>
            <a:ext cx="12192000" cy="830997"/>
          </a:xfrm>
          <a:prstGeom prst="rect">
            <a:avLst/>
          </a:prstGeom>
          <a:solidFill>
            <a:schemeClr val="accent4">
              <a:lumMod val="20000"/>
              <a:lumOff val="80000"/>
              <a:alpha val="66000"/>
            </a:schemeClr>
          </a:solidFill>
          <a:ln w="38100">
            <a:solidFill>
              <a:srgbClr val="5C5C5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853B3B"/>
                </a:solidFill>
              </a:rPr>
              <a:t>Торжество, посвящённое занесению имени </a:t>
            </a:r>
            <a:r>
              <a:rPr lang="ru-RU" sz="2000" b="1" dirty="0" smtClean="0">
                <a:solidFill>
                  <a:srgbClr val="853B3B"/>
                </a:solidFill>
              </a:rPr>
              <a:t>Генералиссимуса А.В. Суворова</a:t>
            </a:r>
            <a:endParaRPr lang="ru-RU" sz="2000" b="1" dirty="0">
              <a:solidFill>
                <a:srgbClr val="853B3B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000" b="1" dirty="0">
                <a:solidFill>
                  <a:srgbClr val="853B3B"/>
                </a:solidFill>
              </a:rPr>
              <a:t>в Золотую Книгу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0785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2">
                <a:lumMod val="50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1825" y="5885644"/>
            <a:ext cx="3932237" cy="82046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СМОЛЯЧКОВ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Феодосий Артемьевич</a:t>
            </a:r>
            <a:endParaRPr lang="ru-RU" sz="2400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 descr="Фото Смоляничкова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58" r="4202" b="9936"/>
          <a:stretch/>
        </p:blipFill>
        <p:spPr>
          <a:xfrm>
            <a:off x="1081825" y="163177"/>
            <a:ext cx="3953814" cy="5477769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  <a:effectLst>
            <a:glow rad="228600">
              <a:schemeClr val="bg1">
                <a:lumMod val="9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19155" r="2080" b="6853"/>
          <a:stretch/>
        </p:blipFill>
        <p:spPr>
          <a:xfrm>
            <a:off x="5962918" y="323457"/>
            <a:ext cx="5842715" cy="61224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8211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chemeClr val="accent4">
                <a:lumMod val="20000"/>
                <a:lumOff val="80000"/>
                <a:alpha val="66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1934" r="4242" b="11298"/>
          <a:stretch/>
        </p:blipFill>
        <p:spPr>
          <a:xfrm>
            <a:off x="8233316" y="1369723"/>
            <a:ext cx="3482811" cy="4597311"/>
          </a:xfrm>
          <a:ln w="76200" cmpd="thinThick">
            <a:solidFill>
              <a:srgbClr val="FFFFFF"/>
            </a:solidFill>
          </a:ln>
          <a:effectLst>
            <a:glow rad="228600">
              <a:srgbClr val="A3B5B7">
                <a:alpha val="40000"/>
              </a:srgb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71122" y="1965278"/>
            <a:ext cx="3692060" cy="432209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год.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Окружной дом офицеров ЗВО</a:t>
            </a:r>
          </a:p>
          <a:p>
            <a:pPr algn="ctr">
              <a:spcBef>
                <a:spcPts val="0"/>
              </a:spcBef>
            </a:pPr>
            <a:endParaRPr lang="ru-RU" sz="800" b="1" dirty="0" smtClean="0">
              <a:solidFill>
                <a:srgbClr val="B16B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B16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Торжественное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B16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мероприятие , посвящённое  занесению </a:t>
            </a:r>
          </a:p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имени</a:t>
            </a:r>
            <a:r>
              <a:rPr lang="ru-RU" sz="2400" b="1" dirty="0" smtClean="0">
                <a:solidFill>
                  <a:srgbClr val="B16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B16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Героя  Советского Союза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B16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уроженца Белоруссии</a:t>
            </a:r>
          </a:p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Феодосия Смолячкова</a:t>
            </a:r>
            <a:r>
              <a:rPr lang="ru-RU" sz="2400" b="1" dirty="0" smtClean="0">
                <a:solidFill>
                  <a:srgbClr val="B16B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BA57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Золотую Книгу 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BA57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</a:t>
            </a:r>
            <a:endParaRPr lang="ru-RU" sz="2400" b="1" dirty="0">
              <a:solidFill>
                <a:srgbClr val="BA57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30830" r="8597" b="33454"/>
          <a:stretch/>
        </p:blipFill>
        <p:spPr>
          <a:xfrm>
            <a:off x="3888331" y="19576"/>
            <a:ext cx="4083555" cy="11910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1" y="1562908"/>
            <a:ext cx="3378918" cy="4087105"/>
          </a:xfrm>
          <a:prstGeom prst="rect">
            <a:avLst/>
          </a:prstGeom>
          <a:ln w="76200" cmpd="thickThin">
            <a:solidFill>
              <a:srgbClr val="E6E6E6"/>
            </a:solidFill>
          </a:ln>
          <a:effectLst>
            <a:glow rad="469900">
              <a:srgbClr val="F0CE78">
                <a:alpha val="48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067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A0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902573"/>
          </a:xfrm>
          <a:solidFill>
            <a:srgbClr val="CECDC8">
              <a:alpha val="71000"/>
            </a:srgbClr>
          </a:solidFill>
          <a:ln w="28575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года.   Государственный университет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морского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речного флота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имени адмирала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Макарова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0"/>
              </a:spcBef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91842"/>
            <a:ext cx="12192000" cy="949171"/>
          </a:xfrm>
          <a:prstGeom prst="rect">
            <a:avLst/>
          </a:prstGeom>
          <a:solidFill>
            <a:srgbClr val="BCC3B9">
              <a:alpha val="65490"/>
            </a:srgbClr>
          </a:solidFill>
          <a:ln w="38100">
            <a:solidFill>
              <a:srgbClr val="5C5C5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Торжество, посвящённое занесению </a:t>
            </a: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имён капитанов – В.Б. Бессонова и Р.Г. Смирнова </a:t>
            </a:r>
            <a:endParaRPr lang="ru-RU" sz="2400" b="1" dirty="0">
              <a:solidFill>
                <a:srgbClr val="853B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Золотую Книгу Санкт-Петербурга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6260" r="11791" b="27229"/>
          <a:stretch/>
        </p:blipFill>
        <p:spPr>
          <a:xfrm>
            <a:off x="294698" y="1364775"/>
            <a:ext cx="2298376" cy="2674962"/>
          </a:xfrm>
          <a:prstGeom prst="rect">
            <a:avLst/>
          </a:prstGeom>
          <a:effectLst>
            <a:glow rad="254000">
              <a:schemeClr val="tx2">
                <a:lumMod val="20000"/>
                <a:lumOff val="80000"/>
                <a:alpha val="80000"/>
              </a:schemeClr>
            </a:glow>
            <a:softEdge rad="889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8765" r="43108" b="11278"/>
          <a:stretch/>
        </p:blipFill>
        <p:spPr>
          <a:xfrm>
            <a:off x="9826386" y="1372448"/>
            <a:ext cx="2088107" cy="2667289"/>
          </a:xfrm>
          <a:prstGeom prst="rect">
            <a:avLst/>
          </a:prstGeom>
          <a:effectLst>
            <a:glow rad="254000">
              <a:schemeClr val="bg2">
                <a:lumMod val="90000"/>
                <a:alpha val="81000"/>
              </a:schemeClr>
            </a:glow>
            <a:softEdge rad="889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19762" r="26863" b="3862"/>
          <a:stretch/>
        </p:blipFill>
        <p:spPr>
          <a:xfrm>
            <a:off x="2959971" y="948293"/>
            <a:ext cx="6486612" cy="508926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94698" y="4406882"/>
            <a:ext cx="2298376" cy="1348061"/>
          </a:xfrm>
          <a:prstGeom prst="rect">
            <a:avLst/>
          </a:prstGeom>
          <a:solidFill>
            <a:schemeClr val="accent4">
              <a:lumMod val="20000"/>
              <a:lumOff val="80000"/>
              <a:alpha val="66000"/>
            </a:schemeClr>
          </a:solidFill>
          <a:ln w="38100">
            <a:solidFill>
              <a:srgbClr val="5C5C5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Рэм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Германович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Смирнов</a:t>
            </a:r>
            <a:endParaRPr lang="ru-RU" sz="2400" b="1" dirty="0">
              <a:solidFill>
                <a:srgbClr val="853B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21251" y="4341759"/>
            <a:ext cx="2298376" cy="1348061"/>
          </a:xfrm>
          <a:prstGeom prst="rect">
            <a:avLst/>
          </a:prstGeom>
          <a:solidFill>
            <a:schemeClr val="accent4">
              <a:lumMod val="20000"/>
              <a:lumOff val="80000"/>
              <a:alpha val="66000"/>
            </a:schemeClr>
          </a:solidFill>
          <a:ln w="38100">
            <a:solidFill>
              <a:srgbClr val="5C5C5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Всеволод</a:t>
            </a:r>
          </a:p>
          <a:p>
            <a:pPr algn="ctr"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Борисович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85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Бессонов</a:t>
            </a:r>
            <a:endParaRPr lang="ru-RU" sz="2400" b="1" dirty="0">
              <a:solidFill>
                <a:srgbClr val="853B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32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47" y="320040"/>
            <a:ext cx="3221905" cy="3994279"/>
          </a:xfrm>
          <a:ln w="57150">
            <a:solidFill>
              <a:srgbClr val="BFC4CB"/>
            </a:solidFill>
          </a:ln>
          <a:effectLst>
            <a:glow rad="228600">
              <a:srgbClr val="F6E78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361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7"/>
          <a:stretch/>
        </p:blipFill>
        <p:spPr>
          <a:xfrm>
            <a:off x="476377" y="-130903"/>
            <a:ext cx="11715623" cy="5995807"/>
          </a:xfrm>
          <a:ln>
            <a:solidFill>
              <a:srgbClr val="FFCC00"/>
            </a:solidFill>
          </a:ln>
          <a:effectLst>
            <a:softEdge rad="635000"/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9789" y="5561350"/>
            <a:ext cx="11862212" cy="12966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B044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ЗОЛОТАЯ </a:t>
            </a:r>
            <a:r>
              <a:rPr lang="ru-RU" dirty="0" smtClean="0">
                <a:solidFill>
                  <a:srgbClr val="B044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Санкт-Петербурга </a:t>
            </a:r>
            <a:r>
              <a:rPr lang="ru-RU" dirty="0">
                <a:solidFill>
                  <a:srgbClr val="B044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dirty="0" smtClean="0">
                <a:solidFill>
                  <a:srgbClr val="B044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 ВОЗРОЖДЕНИЕ ИДЕИ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 книги Российской империи – БЛАГОДАРЕНИЕ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бескорыстное служение Отечеству, жертвенность и благодеяния </a:t>
            </a:r>
            <a:endParaRPr lang="ru-RU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809" r="1863" b="6011"/>
          <a:stretch/>
        </p:blipFill>
        <p:spPr>
          <a:xfrm>
            <a:off x="509669" y="461293"/>
            <a:ext cx="4167260" cy="2664956"/>
          </a:xfrm>
          <a:prstGeom prst="rect">
            <a:avLst/>
          </a:prstGeom>
          <a:ln w="57150">
            <a:solidFill>
              <a:srgbClr val="F6E2B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9955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5000"/>
                <a:lumOff val="55000"/>
              </a:schemeClr>
            </a:gs>
            <a:gs pos="49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8048"/>
            <a:ext cx="4661848" cy="489954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000" b="1" dirty="0" smtClean="0">
                <a:latin typeface="+mn-lt"/>
              </a:rPr>
              <a:t/>
            </a:r>
            <a:br>
              <a:rPr lang="ru-RU" sz="1000" b="1" dirty="0" smtClean="0">
                <a:latin typeface="+mn-lt"/>
              </a:rPr>
            </a:br>
            <a:r>
              <a:rPr lang="ru-RU" b="1" dirty="0" smtClean="0">
                <a:solidFill>
                  <a:srgbClr val="A62E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ФОЛИАНТ</a:t>
            </a:r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Золотой Книги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Санкт-Петербурга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25" y="447039"/>
            <a:ext cx="4878716" cy="6113091"/>
          </a:xfrm>
          <a:ln w="76200">
            <a:solidFill>
              <a:schemeClr val="bg2">
                <a:lumMod val="2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762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bg2">
                <a:lumMod val="10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6" y="1282889"/>
            <a:ext cx="3370997" cy="4391685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 smtClean="0">
                <a:solidFill>
                  <a:schemeClr val="bg1">
                    <a:lumMod val="85000"/>
                  </a:schemeClr>
                </a:solidFill>
              </a:rPr>
              <a:t>Титульная страница Фолианта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" r="1828" b="-1"/>
          <a:stretch/>
        </p:blipFill>
        <p:spPr>
          <a:xfrm>
            <a:off x="5160930" y="245659"/>
            <a:ext cx="5129482" cy="6362037"/>
          </a:xfr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028938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C8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5" b="19727"/>
          <a:stretch/>
        </p:blipFill>
        <p:spPr>
          <a:xfrm>
            <a:off x="284815" y="198470"/>
            <a:ext cx="7170286" cy="6464659"/>
          </a:xfrm>
          <a:effectLst>
            <a:glow rad="228600">
              <a:srgbClr val="EDC051">
                <a:alpha val="40000"/>
              </a:srgb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04551" y="1412823"/>
            <a:ext cx="3357797" cy="43434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Игорь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Алексеевич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Адамацкий</a:t>
            </a:r>
          </a:p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МАНИФЕСТА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8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chemeClr val="accent1">
                <a:lumMod val="45000"/>
                <a:lumOff val="55000"/>
              </a:schemeClr>
            </a:gs>
            <a:gs pos="62000">
              <a:schemeClr val="accent4">
                <a:lumMod val="40000"/>
                <a:lumOff val="60000"/>
              </a:schemeClr>
            </a:gs>
            <a:gs pos="97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t="1851" r="3540" b="3250"/>
          <a:stretch/>
        </p:blipFill>
        <p:spPr>
          <a:xfrm>
            <a:off x="5904620" y="243840"/>
            <a:ext cx="5052940" cy="6364147"/>
          </a:xfrm>
          <a:ln w="57150">
            <a:solidFill>
              <a:srgbClr val="97830B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6468" y="1455419"/>
            <a:ext cx="4143692" cy="3855720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sz="8400" b="1" dirty="0">
                <a:cs typeface="Aharoni" panose="02010803020104030203" pitchFamily="2" charset="-79"/>
              </a:rPr>
              <a:t/>
            </a:r>
            <a:br>
              <a:rPr lang="ru-RU" sz="8400" b="1" dirty="0">
                <a:cs typeface="Aharoni" panose="02010803020104030203" pitchFamily="2" charset="-79"/>
              </a:rPr>
            </a:br>
            <a:r>
              <a:rPr lang="ru-RU" sz="84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МАНИФЕСТ</a:t>
            </a:r>
          </a:p>
          <a:p>
            <a:pPr algn="ctr">
              <a:lnSpc>
                <a:spcPct val="140000"/>
              </a:lnSpc>
            </a:pPr>
            <a:r>
              <a:rPr lang="ru-RU" sz="8400" b="1" dirty="0" smtClean="0">
                <a:solidFill>
                  <a:prstClr val="black"/>
                </a:solidFill>
                <a:cs typeface="Aharoni" panose="02010803020104030203" pitchFamily="2" charset="-79"/>
              </a:rPr>
              <a:t>Золотой Книги</a:t>
            </a:r>
          </a:p>
          <a:p>
            <a:pPr algn="ctr">
              <a:lnSpc>
                <a:spcPct val="140000"/>
              </a:lnSpc>
            </a:pPr>
            <a:r>
              <a:rPr lang="ru-RU" sz="8400" b="1" dirty="0" smtClean="0">
                <a:solidFill>
                  <a:prstClr val="black"/>
                </a:solidFill>
                <a:cs typeface="Aharoni" panose="02010803020104030203" pitchFamily="2" charset="-79"/>
              </a:rPr>
              <a:t>Санкт-Петербурга</a:t>
            </a:r>
            <a:r>
              <a:rPr lang="ru-RU" sz="700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sz="70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4400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sz="4400" dirty="0">
                <a:solidFill>
                  <a:prstClr val="black"/>
                </a:solidFill>
                <a:latin typeface="Calibri Light" panose="020F0302020204030204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3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C4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9" y="962422"/>
            <a:ext cx="8666159" cy="5730688"/>
          </a:xfrm>
          <a:ln w="76200">
            <a:solidFill>
              <a:schemeClr val="accent4">
                <a:lumMod val="40000"/>
                <a:lumOff val="60000"/>
              </a:schemeClr>
            </a:solidFill>
          </a:ln>
          <a:effectLst>
            <a:glow rad="228600">
              <a:schemeClr val="accent2">
                <a:lumMod val="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6232" y="119922"/>
            <a:ext cx="3932237" cy="5546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Освящение Фолианта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9747" y="4346809"/>
            <a:ext cx="2968053" cy="25111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Свято-Троицкий собор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Александро-Невской Лавры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 r="18205"/>
          <a:stretch/>
        </p:blipFill>
        <p:spPr>
          <a:xfrm>
            <a:off x="119747" y="119923"/>
            <a:ext cx="3367874" cy="3372785"/>
          </a:xfrm>
          <a:prstGeom prst="rect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715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544</Words>
  <Application>Microsoft Office PowerPoint</Application>
  <PresentationFormat>Широкоэкранный</PresentationFormat>
  <Paragraphs>200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Aharoni</vt:lpstr>
      <vt:lpstr>Arial</vt:lpstr>
      <vt:lpstr>Calibri</vt:lpstr>
      <vt:lpstr>Calibri Light</vt:lpstr>
      <vt:lpstr>Тема Office</vt:lpstr>
      <vt:lpstr>7_Тема Office</vt:lpstr>
      <vt:lpstr>ЗОЛОТАЯ  КНИГА     Санкт-Петербурга</vt:lpstr>
      <vt:lpstr>Презентация PowerPoint</vt:lpstr>
      <vt:lpstr>Презентация PowerPoint</vt:lpstr>
      <vt:lpstr>Презентация PowerPoint</vt:lpstr>
      <vt:lpstr> ФОЛИАНТ Золотой Книги Санкт-Петербурга</vt:lpstr>
      <vt:lpstr>  Титульная страница Фолианта  </vt:lpstr>
      <vt:lpstr>Презентация PowerPoint</vt:lpstr>
      <vt:lpstr>Презентация PowerPoint</vt:lpstr>
      <vt:lpstr>Освящение Фолианта</vt:lpstr>
      <vt:lpstr>ОСВЯЩЕНИЕ ФОЛИАНТА  в Свято-Троицком соборе Александро-Невской Лавры с возложением на раку св. блгв. кн. Александра Невского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ГЕРОИ  ПЕРВОЙ  МИРОВОЙ  (ВТОРОЙ ОТЕЧЕСТВЕННОЙ) 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2015 г.  Михайловская военная артиллерийская академия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Торжественная встреча ко дню энергетика презентация памятного буклета </dc:title>
  <dc:creator>1</dc:creator>
  <cp:lastModifiedBy>1</cp:lastModifiedBy>
  <cp:revision>119</cp:revision>
  <dcterms:created xsi:type="dcterms:W3CDTF">2014-12-22T00:43:45Z</dcterms:created>
  <dcterms:modified xsi:type="dcterms:W3CDTF">2017-06-29T20:09:30Z</dcterms:modified>
</cp:coreProperties>
</file>